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4"/>
  </p:notesMasterIdLst>
  <p:sldIdLst>
    <p:sldId id="273" r:id="rId2"/>
    <p:sldId id="276" r:id="rId3"/>
    <p:sldId id="300" r:id="rId4"/>
    <p:sldId id="303" r:id="rId5"/>
    <p:sldId id="301" r:id="rId6"/>
    <p:sldId id="302" r:id="rId7"/>
    <p:sldId id="277" r:id="rId8"/>
    <p:sldId id="260" r:id="rId9"/>
    <p:sldId id="278" r:id="rId10"/>
    <p:sldId id="280" r:id="rId11"/>
    <p:sldId id="305" r:id="rId12"/>
    <p:sldId id="304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A853"/>
    <a:srgbClr val="404040"/>
    <a:srgbClr val="F9F9F9"/>
    <a:srgbClr val="F8F8F8"/>
    <a:srgbClr val="1E78E8"/>
    <a:srgbClr val="90CCF4"/>
    <a:srgbClr val="30CBF2"/>
    <a:srgbClr val="F36374"/>
    <a:srgbClr val="1E76E2"/>
    <a:srgbClr val="0975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浅色样式 2 - 强调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08" autoAdjust="0"/>
    <p:restoredTop sz="94977" autoAdjust="0"/>
  </p:normalViewPr>
  <p:slideViewPr>
    <p:cSldViewPr snapToGrid="0" showGuides="1">
      <p:cViewPr varScale="1">
        <p:scale>
          <a:sx n="119" d="100"/>
          <a:sy n="119" d="100"/>
        </p:scale>
        <p:origin x="629" y="91"/>
      </p:cViewPr>
      <p:guideLst>
        <p:guide orient="horz" pos="220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-63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982B93-D878-4220-82A0-3D8A37C64810}" type="datetimeFigureOut">
              <a:rPr lang="zh-CN" altLang="en-US" smtClean="0"/>
              <a:t>2019/6/24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94396F-7CC6-42E5-83BE-72592AAF95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6245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2019/6/24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5254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2019/6/24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7214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2019/6/24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52762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DB3F455-7AC8-4AD4-9CF7-1569801F24EF}" type="datetimeFigureOut">
              <a:rPr lang="zh-CN" altLang="en-US" smtClean="0"/>
              <a:t>2019/6/24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96B4A6B-5880-4940-9CC4-EF9951EF91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3263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8419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7680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2019/6/24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0452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2019/6/24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0179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2019/6/24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949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2019/6/24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4282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2019/6/24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0210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3DB7C-2D6B-4C00-98DC-0DA6EC76AE3B}" type="datetimeFigureOut">
              <a:rPr lang="zh-CN" altLang="en-US" smtClean="0"/>
              <a:t>2019/6/24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7862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C3DB7C-2D6B-4C00-98DC-0DA6EC76AE3B}" type="datetimeFigureOut">
              <a:rPr lang="zh-CN" altLang="en-US" smtClean="0"/>
              <a:t>2019/6/24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651A3-21E8-4EF8-877E-30E5449547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4077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microsoft.com/office/2007/relationships/hdphoto" Target="../media/hdphoto2.wdp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2393" y="2870417"/>
            <a:ext cx="6249267" cy="4574464"/>
          </a:xfrm>
          <a:prstGeom prst="ellipse">
            <a:avLst/>
          </a:prstGeom>
          <a:effectLst/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7143" y="-301100"/>
            <a:ext cx="5977824" cy="4000544"/>
          </a:xfrm>
          <a:prstGeom prst="ellipse">
            <a:avLst/>
          </a:prstGeom>
          <a:effectLst/>
        </p:spPr>
      </p:pic>
      <p:sp>
        <p:nvSpPr>
          <p:cNvPr id="2" name="椭圆 1"/>
          <p:cNvSpPr/>
          <p:nvPr/>
        </p:nvSpPr>
        <p:spPr>
          <a:xfrm>
            <a:off x="-2032000" y="-2705100"/>
            <a:ext cx="11442700" cy="12341226"/>
          </a:xfrm>
          <a:prstGeom prst="ellipse">
            <a:avLst/>
          </a:prstGeom>
          <a:solidFill>
            <a:srgbClr val="06A8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719885" y="2763784"/>
            <a:ext cx="526297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基于个人理解举例子说明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765605" y="3570228"/>
            <a:ext cx="29113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n w="9525" cmpd="sng">
                  <a:noFill/>
                  <a:prstDash val="solid"/>
                </a:ln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自己煮饭   </a:t>
            </a:r>
            <a:r>
              <a:rPr lang="en-US" altLang="zh-CN" sz="2000" dirty="0">
                <a:ln w="9525" cmpd="sng">
                  <a:noFill/>
                  <a:prstDash val="solid"/>
                </a:ln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&amp;   </a:t>
            </a:r>
            <a:r>
              <a:rPr lang="zh-CN" altLang="en-US" sz="2000" dirty="0">
                <a:ln w="9525" cmpd="sng">
                  <a:noFill/>
                  <a:prstDash val="solid"/>
                </a:ln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外卖点餐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1840377" y="3464979"/>
            <a:ext cx="698914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-234463" y="-120618"/>
            <a:ext cx="1787737" cy="71711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5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面向对象</a:t>
            </a:r>
            <a:endParaRPr lang="zh-CN" altLang="en-US" sz="11500" dirty="0">
              <a:solidFill>
                <a:schemeClr val="bg1"/>
              </a:solidFill>
            </a:endParaRPr>
          </a:p>
        </p:txBody>
      </p:sp>
      <p:pic>
        <p:nvPicPr>
          <p:cNvPr id="12" name="preview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0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5083855" y="108957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491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 animBg="1"/>
      <p:bldP spid="3" grpId="0"/>
      <p:bldP spid="5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6223" t="5074" r="15447" b="7019"/>
          <a:stretch/>
        </p:blipFill>
        <p:spPr>
          <a:xfrm>
            <a:off x="1364615" y="1644650"/>
            <a:ext cx="2550367" cy="314325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364615" y="4902200"/>
            <a:ext cx="2550368" cy="457200"/>
          </a:xfrm>
          <a:prstGeom prst="rect">
            <a:avLst/>
          </a:prstGeom>
          <a:solidFill>
            <a:srgbClr val="06A8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3914983" y="1644651"/>
            <a:ext cx="7083218" cy="1131570"/>
          </a:xfrm>
          <a:prstGeom prst="rect">
            <a:avLst/>
          </a:prstGeom>
          <a:solidFill>
            <a:srgbClr val="06A8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421112" y="1644650"/>
            <a:ext cx="2500388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封装</a:t>
            </a:r>
            <a:endParaRPr lang="zh-CN" altLang="en-US" sz="240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819100" y="4686650"/>
            <a:ext cx="184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zh-CN" altLang="en-US" sz="240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421113" y="2201175"/>
            <a:ext cx="4824488" cy="4572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对外隐藏内部具体实现细节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18915" y="2973424"/>
            <a:ext cx="6877685" cy="2175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40000"/>
              </a:lnSpc>
              <a:buFont typeface="Wingdings" pitchFamily="2" charset="2"/>
              <a:buChar char="n"/>
            </a:pPr>
            <a:r>
              <a:rPr lang="zh-CN" altLang="en-US" sz="1400" dirty="0"/>
              <a:t>我们把「数据</a:t>
            </a:r>
            <a:r>
              <a:rPr lang="en-US" altLang="zh-CN" sz="1400" dirty="0"/>
              <a:t>/</a:t>
            </a:r>
            <a:r>
              <a:rPr lang="zh-CN" altLang="en-US" sz="1400" dirty="0"/>
              <a:t>属性」和「能力</a:t>
            </a:r>
            <a:r>
              <a:rPr lang="en-US" altLang="zh-CN" sz="1400" dirty="0"/>
              <a:t>/</a:t>
            </a:r>
            <a:r>
              <a:rPr lang="zh-CN" altLang="en-US" sz="1400" dirty="0"/>
              <a:t>方法」组合成一个「类</a:t>
            </a:r>
            <a:r>
              <a:rPr lang="en-US" altLang="zh-CN" sz="1400" dirty="0"/>
              <a:t>/</a:t>
            </a:r>
            <a:r>
              <a:rPr lang="zh-CN" altLang="en-US" sz="1400" dirty="0"/>
              <a:t>对象」的过程就叫做「封装」</a:t>
            </a:r>
            <a:endParaRPr lang="en-US" altLang="zh-CN" dirty="0"/>
          </a:p>
          <a:p>
            <a:pPr marL="285750" indent="-285750">
              <a:lnSpc>
                <a:spcPct val="140000"/>
              </a:lnSpc>
              <a:buFont typeface="Wingdings" pitchFamily="2" charset="2"/>
              <a:buChar char="n"/>
            </a:pPr>
            <a:r>
              <a:rPr lang="zh-CN" altLang="en-US" sz="1400" dirty="0"/>
              <a:t>封装的结果就是可以有一个类，通过这个类我们可以获得一个对象。然后我们就可以通过给这个对象下命令，让他执行自己的「能力</a:t>
            </a:r>
            <a:r>
              <a:rPr lang="en-US" altLang="zh-CN" sz="1400" dirty="0"/>
              <a:t>/</a:t>
            </a:r>
            <a:r>
              <a:rPr lang="zh-CN" altLang="en-US" sz="1400" dirty="0"/>
              <a:t>方法」</a:t>
            </a:r>
            <a:endParaRPr lang="en-US" altLang="zh-CN" sz="1400" dirty="0"/>
          </a:p>
          <a:p>
            <a:pPr marL="285750" indent="-285750">
              <a:lnSpc>
                <a:spcPct val="140000"/>
              </a:lnSpc>
              <a:buFont typeface="Wingdings" pitchFamily="2" charset="2"/>
              <a:buChar char="n"/>
            </a:pPr>
            <a:r>
              <a:rPr lang="zh-CN" altLang="en-US" sz="1400" dirty="0"/>
              <a:t>注意： 我的理解是「对象</a:t>
            </a:r>
            <a:r>
              <a:rPr lang="en-US" altLang="zh-CN" sz="1400" dirty="0"/>
              <a:t>/</a:t>
            </a:r>
            <a:r>
              <a:rPr lang="zh-CN" altLang="en-US" sz="1400" dirty="0"/>
              <a:t>类」是一个</a:t>
            </a:r>
            <a:r>
              <a:rPr lang="en-US" altLang="zh-CN" sz="1400" dirty="0"/>
              <a:t>【</a:t>
            </a:r>
            <a:r>
              <a:rPr lang="zh-CN" altLang="en-US" sz="1400" dirty="0"/>
              <a:t>模板</a:t>
            </a:r>
            <a:r>
              <a:rPr lang="en-US" altLang="zh-CN" sz="1400" dirty="0"/>
              <a:t>】</a:t>
            </a:r>
            <a:r>
              <a:rPr lang="zh-CN" altLang="en-US" sz="1400" dirty="0"/>
              <a:t>般的存在，生活中我们举例的：</a:t>
            </a:r>
            <a:endParaRPr lang="en-US" altLang="zh-CN" sz="1400" dirty="0"/>
          </a:p>
          <a:p>
            <a:pPr>
              <a:lnSpc>
                <a:spcPct val="140000"/>
              </a:lnSpc>
            </a:pPr>
            <a:r>
              <a:rPr lang="en-US" altLang="zh-CN" sz="1400" dirty="0"/>
              <a:t>       </a:t>
            </a:r>
            <a:r>
              <a:rPr lang="zh-CN" altLang="en-US" sz="1400" dirty="0"/>
              <a:t>狗：牧羊犬，贵宾犬，哈士奇，泰迪</a:t>
            </a:r>
            <a:r>
              <a:rPr lang="en-US" altLang="zh-CN" sz="1400" dirty="0"/>
              <a:t>…</a:t>
            </a:r>
          </a:p>
          <a:p>
            <a:pPr>
              <a:lnSpc>
                <a:spcPct val="140000"/>
              </a:lnSpc>
            </a:pPr>
            <a:r>
              <a:rPr lang="en-US" altLang="zh-CN" sz="1400" dirty="0"/>
              <a:t>        </a:t>
            </a:r>
            <a:r>
              <a:rPr lang="zh-CN" altLang="en-US" sz="1400" dirty="0"/>
              <a:t>这里面不是包含的关系，而是一个独立于实例对象而抽象出来的种类：狗</a:t>
            </a:r>
            <a:endParaRPr lang="en-US" altLang="zh-CN" sz="1400" dirty="0"/>
          </a:p>
        </p:txBody>
      </p:sp>
      <p:sp>
        <p:nvSpPr>
          <p:cNvPr id="9" name="矩形 8"/>
          <p:cNvSpPr/>
          <p:nvPr/>
        </p:nvSpPr>
        <p:spPr>
          <a:xfrm>
            <a:off x="1364615" y="1644650"/>
            <a:ext cx="9633585" cy="371475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3914982" y="1644650"/>
            <a:ext cx="0" cy="371475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>
            <a:extLst>
              <a:ext uri="{FF2B5EF4-FFF2-40B4-BE49-F238E27FC236}">
                <a16:creationId xmlns:a16="http://schemas.microsoft.com/office/drawing/2014/main" id="{021B936C-E3B2-4C77-852D-31C8004F7B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2383" y="1644649"/>
            <a:ext cx="2514829" cy="324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0293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6223" t="5074" r="15447" b="7019"/>
          <a:stretch/>
        </p:blipFill>
        <p:spPr>
          <a:xfrm>
            <a:off x="1364615" y="1644650"/>
            <a:ext cx="2550367" cy="314325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364615" y="4902200"/>
            <a:ext cx="2550368" cy="457200"/>
          </a:xfrm>
          <a:prstGeom prst="rect">
            <a:avLst/>
          </a:prstGeom>
          <a:solidFill>
            <a:srgbClr val="06A8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3914983" y="1644651"/>
            <a:ext cx="7083218" cy="1131570"/>
          </a:xfrm>
          <a:prstGeom prst="rect">
            <a:avLst/>
          </a:prstGeom>
          <a:solidFill>
            <a:srgbClr val="06A8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421112" y="1644650"/>
            <a:ext cx="2500388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继承</a:t>
            </a:r>
            <a:endParaRPr lang="zh-CN" altLang="en-US" sz="240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819100" y="4686650"/>
            <a:ext cx="184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zh-CN" altLang="en-US" sz="240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421113" y="2201175"/>
            <a:ext cx="4824488" cy="4572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方便资源的重复应用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18915" y="2973424"/>
            <a:ext cx="6877685" cy="2172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lnSpc>
                <a:spcPct val="140000"/>
              </a:lnSpc>
              <a:buFont typeface="Wingdings" pitchFamily="2" charset="2"/>
              <a:buChar char="n"/>
              <a:defRPr sz="1400"/>
            </a:lvl1pPr>
          </a:lstStyle>
          <a:p>
            <a:r>
              <a:rPr lang="zh-CN" altLang="en-US" dirty="0"/>
              <a:t>当两个类具有相同的特征（属性）和行为（方法）时，可以将相同的部分抽取出来放到一个类中作为父类，其它两个类「继承」这个父类。继承后子类自动拥有了父类的部分属性和方法。</a:t>
            </a:r>
          </a:p>
          <a:p>
            <a:r>
              <a:rPr lang="zh-CN" altLang="en-US" dirty="0"/>
              <a:t>狗</a:t>
            </a:r>
            <a:r>
              <a:rPr lang="en-US" altLang="zh-CN" dirty="0"/>
              <a:t>{</a:t>
            </a:r>
            <a:r>
              <a:rPr lang="zh-CN" altLang="en-US" dirty="0"/>
              <a:t>吠</a:t>
            </a:r>
            <a:r>
              <a:rPr lang="en-US" altLang="zh-CN" dirty="0"/>
              <a:t>}                             </a:t>
            </a:r>
          </a:p>
          <a:p>
            <a:pPr marL="0" indent="0">
              <a:buNone/>
            </a:pPr>
            <a:r>
              <a:rPr lang="en-US" altLang="zh-CN" dirty="0"/>
              <a:t>        </a:t>
            </a:r>
            <a:r>
              <a:rPr lang="zh-CN" altLang="en-US" dirty="0"/>
              <a:t>牧羊犬 继承 狗</a:t>
            </a:r>
            <a:r>
              <a:rPr lang="en-US" altLang="zh-CN" dirty="0"/>
              <a:t>{</a:t>
            </a:r>
            <a:r>
              <a:rPr lang="zh-CN" altLang="en-US" dirty="0"/>
              <a:t>吠</a:t>
            </a:r>
            <a:r>
              <a:rPr lang="en-US" altLang="zh-CN" dirty="0"/>
              <a:t>}+</a:t>
            </a:r>
            <a:r>
              <a:rPr lang="zh-CN" altLang="en-US" dirty="0"/>
              <a:t>独有</a:t>
            </a:r>
            <a:r>
              <a:rPr lang="en-US" altLang="zh-CN" dirty="0"/>
              <a:t>{</a:t>
            </a:r>
            <a:r>
              <a:rPr lang="zh-CN" altLang="en-US" dirty="0"/>
              <a:t>放羊</a:t>
            </a:r>
            <a:r>
              <a:rPr lang="en-US" altLang="zh-CN" dirty="0"/>
              <a:t>}</a:t>
            </a:r>
          </a:p>
          <a:p>
            <a:pPr marL="0" indent="0">
              <a:buNone/>
            </a:pPr>
            <a:r>
              <a:rPr lang="zh-CN" altLang="en-US" dirty="0"/>
              <a:t>        狗类是父类，牧羊犬类是子类。牧羊犬类通过继承获得狗类的吠的能力，同时增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      加了自己独有的放羊的能力。</a:t>
            </a:r>
          </a:p>
        </p:txBody>
      </p:sp>
      <p:sp>
        <p:nvSpPr>
          <p:cNvPr id="9" name="矩形 8"/>
          <p:cNvSpPr/>
          <p:nvPr/>
        </p:nvSpPr>
        <p:spPr>
          <a:xfrm>
            <a:off x="1364615" y="1644650"/>
            <a:ext cx="9633585" cy="371475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3914982" y="1644650"/>
            <a:ext cx="0" cy="371475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>
            <a:extLst>
              <a:ext uri="{FF2B5EF4-FFF2-40B4-BE49-F238E27FC236}">
                <a16:creationId xmlns:a16="http://schemas.microsoft.com/office/drawing/2014/main" id="{021B936C-E3B2-4C77-852D-31C8004F7B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2383" y="1644649"/>
            <a:ext cx="2514829" cy="324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4348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6223" t="5074" r="15447" b="7019"/>
          <a:stretch/>
        </p:blipFill>
        <p:spPr>
          <a:xfrm>
            <a:off x="1364615" y="1644650"/>
            <a:ext cx="2550367" cy="314325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364615" y="4902200"/>
            <a:ext cx="2550368" cy="457200"/>
          </a:xfrm>
          <a:prstGeom prst="rect">
            <a:avLst/>
          </a:prstGeom>
          <a:solidFill>
            <a:srgbClr val="06A8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3914983" y="1644651"/>
            <a:ext cx="7083218" cy="1131570"/>
          </a:xfrm>
          <a:prstGeom prst="rect">
            <a:avLst/>
          </a:prstGeom>
          <a:solidFill>
            <a:srgbClr val="06A8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421112" y="1644650"/>
            <a:ext cx="2500388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多态</a:t>
            </a:r>
            <a:endParaRPr lang="zh-CN" altLang="en-US" sz="240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819100" y="4686650"/>
            <a:ext cx="184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zh-CN" altLang="en-US" sz="240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421112" y="2201175"/>
            <a:ext cx="5566445" cy="4603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关注点在于对象的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行为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”;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而非对象的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属性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18915" y="2973424"/>
            <a:ext cx="6877685" cy="1568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lnSpc>
                <a:spcPct val="140000"/>
              </a:lnSpc>
              <a:buFont typeface="Wingdings" pitchFamily="2" charset="2"/>
              <a:buChar char="n"/>
              <a:defRPr sz="1400"/>
            </a:lvl1pPr>
          </a:lstStyle>
          <a:p>
            <a:r>
              <a:rPr lang="zh-CN" altLang="en-US" dirty="0"/>
              <a:t>犬科动物</a:t>
            </a:r>
            <a:r>
              <a:rPr lang="en-US" altLang="zh-CN" dirty="0"/>
              <a:t>{</a:t>
            </a:r>
            <a:r>
              <a:rPr lang="zh-CN" altLang="en-US" dirty="0"/>
              <a:t>吠</a:t>
            </a:r>
            <a:r>
              <a:rPr lang="en-US" altLang="zh-CN" dirty="0"/>
              <a:t>}</a:t>
            </a:r>
          </a:p>
          <a:p>
            <a:r>
              <a:rPr lang="zh-CN" altLang="en-US" dirty="0"/>
              <a:t>狗 继承 犬科动物</a:t>
            </a:r>
            <a:r>
              <a:rPr lang="en-US" altLang="zh-CN" dirty="0"/>
              <a:t>{</a:t>
            </a:r>
            <a:r>
              <a:rPr lang="zh-CN" altLang="en-US" dirty="0"/>
              <a:t>吠（旺旺旺）</a:t>
            </a:r>
            <a:r>
              <a:rPr lang="en-US" altLang="zh-CN" dirty="0"/>
              <a:t>}</a:t>
            </a:r>
          </a:p>
          <a:p>
            <a:r>
              <a:rPr lang="zh-CN" altLang="en-US" dirty="0"/>
              <a:t>狼 继承 犬科动物</a:t>
            </a:r>
            <a:r>
              <a:rPr lang="en-US" altLang="zh-CN" dirty="0"/>
              <a:t>{</a:t>
            </a:r>
            <a:r>
              <a:rPr lang="zh-CN" altLang="en-US" dirty="0"/>
              <a:t>吠（嗷嗷嗷）</a:t>
            </a:r>
            <a:r>
              <a:rPr lang="en-US" altLang="zh-CN" dirty="0"/>
              <a:t>}</a:t>
            </a:r>
          </a:p>
          <a:p>
            <a:r>
              <a:rPr lang="zh-CN" altLang="en-US" dirty="0"/>
              <a:t>狗和狼都是犬科动物，拉来一直犬科动物，如果只是有声音的话，你可能没办法直接分辨出他到底是狼还是狗。只有他真正的叫出来的时候，你才知道。</a:t>
            </a:r>
          </a:p>
        </p:txBody>
      </p:sp>
      <p:sp>
        <p:nvSpPr>
          <p:cNvPr id="9" name="矩形 8"/>
          <p:cNvSpPr/>
          <p:nvPr/>
        </p:nvSpPr>
        <p:spPr>
          <a:xfrm>
            <a:off x="1364615" y="1644650"/>
            <a:ext cx="9633585" cy="371475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3914982" y="1644650"/>
            <a:ext cx="0" cy="371475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>
            <a:extLst>
              <a:ext uri="{FF2B5EF4-FFF2-40B4-BE49-F238E27FC236}">
                <a16:creationId xmlns:a16="http://schemas.microsoft.com/office/drawing/2014/main" id="{021B936C-E3B2-4C77-852D-31C8004F7B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2383" y="1644649"/>
            <a:ext cx="2514829" cy="324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975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845184" y="1353871"/>
            <a:ext cx="4864100" cy="18955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867256" y="1523562"/>
            <a:ext cx="4842028" cy="18955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n w="9525" cmpd="sng">
                  <a:noFill/>
                  <a:prstDash val="solid"/>
                </a:ln>
                <a:latin typeface="微软雅黑" panose="020B0503020204020204" pitchFamily="34" charset="-122"/>
                <a:ea typeface="微软雅黑" panose="020B0503020204020204" pitchFamily="34" charset="-122"/>
              </a:rPr>
              <a:t>是一种解决问题的思路</a:t>
            </a:r>
            <a:endParaRPr lang="en-US" altLang="zh-CN" sz="1600" dirty="0">
              <a:ln w="9525" cmpd="sng">
                <a:noFill/>
                <a:prstDash val="solid"/>
              </a:ln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关注的是解决问题的每一个的过程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步骤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优点：清楚解决过程中的细节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缺点：繁杂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endParaRPr lang="zh-CN" altLang="en-US" sz="1600" dirty="0">
              <a:ln w="9525" cmpd="sng">
                <a:noFill/>
                <a:prstDash val="solid"/>
              </a:ln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9160860" y="5844653"/>
            <a:ext cx="20650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请输入文描述这里</a:t>
            </a:r>
          </a:p>
        </p:txBody>
      </p:sp>
      <p:sp>
        <p:nvSpPr>
          <p:cNvPr id="14" name="矩形 13"/>
          <p:cNvSpPr/>
          <p:nvPr/>
        </p:nvSpPr>
        <p:spPr>
          <a:xfrm>
            <a:off x="700401" y="4535274"/>
            <a:ext cx="112416" cy="11241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360044" y="4535274"/>
            <a:ext cx="307340" cy="307340"/>
          </a:xfrm>
          <a:prstGeom prst="rect">
            <a:avLst/>
          </a:prstGeom>
          <a:solidFill>
            <a:srgbClr val="06A8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443337" y="4264400"/>
            <a:ext cx="224047" cy="22404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68984" y="657146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6A853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面向过程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FDDD051-0625-40E7-82CE-A7FBAF506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048" y="3989560"/>
            <a:ext cx="2285228" cy="1398767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8041E59-B70B-4889-BEA9-023C87769840}"/>
              </a:ext>
            </a:extLst>
          </p:cNvPr>
          <p:cNvSpPr txBox="1"/>
          <p:nvPr/>
        </p:nvSpPr>
        <p:spPr>
          <a:xfrm>
            <a:off x="1579462" y="558947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买菜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4507DDD-A613-4719-A515-0783BCE443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432" y="3965720"/>
            <a:ext cx="1832959" cy="1435449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35E86800-A510-4130-9E5D-EA1C8064F3FF}"/>
              </a:ext>
            </a:extLst>
          </p:cNvPr>
          <p:cNvSpPr txBox="1"/>
          <p:nvPr/>
        </p:nvSpPr>
        <p:spPr>
          <a:xfrm>
            <a:off x="3790747" y="5578476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洗菜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5B9A8A56-E187-421B-8331-591D6EB757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5889" y="3923586"/>
            <a:ext cx="1998722" cy="1464741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66508BCA-8CAC-46AA-94C8-103BDE709C36}"/>
              </a:ext>
            </a:extLst>
          </p:cNvPr>
          <p:cNvSpPr txBox="1"/>
          <p:nvPr/>
        </p:nvSpPr>
        <p:spPr>
          <a:xfrm>
            <a:off x="5784826" y="558947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洗米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8858B97-2BF0-41F6-A0B0-BD75770220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3109" y="3895002"/>
            <a:ext cx="2440074" cy="149332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1674611E-C6BC-47A4-87B5-4A3039989F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04700" y="3892409"/>
            <a:ext cx="1677945" cy="1489638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55BD8D72-01C3-4025-BEE8-2761A0762731}"/>
              </a:ext>
            </a:extLst>
          </p:cNvPr>
          <p:cNvSpPr txBox="1"/>
          <p:nvPr/>
        </p:nvSpPr>
        <p:spPr>
          <a:xfrm>
            <a:off x="8134211" y="559381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煮饭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1549A7E3-9C72-4253-AC60-CA20D6FE3EC4}"/>
              </a:ext>
            </a:extLst>
          </p:cNvPr>
          <p:cNvSpPr txBox="1"/>
          <p:nvPr/>
        </p:nvSpPr>
        <p:spPr>
          <a:xfrm>
            <a:off x="10292431" y="5578476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炒菜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60574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8" grpId="0"/>
      <p:bldP spid="5" grpId="0"/>
      <p:bldP spid="14" grpId="0" animBg="1"/>
      <p:bldP spid="16" grpId="0" animBg="1"/>
      <p:bldP spid="17" grpId="0" animBg="1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9160860" y="5844653"/>
            <a:ext cx="20650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请输入文描述这里</a:t>
            </a:r>
          </a:p>
        </p:txBody>
      </p:sp>
      <p:sp>
        <p:nvSpPr>
          <p:cNvPr id="14" name="矩形 13"/>
          <p:cNvSpPr/>
          <p:nvPr/>
        </p:nvSpPr>
        <p:spPr>
          <a:xfrm>
            <a:off x="700401" y="4535274"/>
            <a:ext cx="112416" cy="11241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360044" y="4535274"/>
            <a:ext cx="307340" cy="307340"/>
          </a:xfrm>
          <a:prstGeom prst="rect">
            <a:avLst/>
          </a:prstGeom>
          <a:solidFill>
            <a:srgbClr val="06A8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443337" y="4264400"/>
            <a:ext cx="224047" cy="22404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68984" y="657146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6A853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面向过程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8E3653A-FBAC-495E-8921-70D73325E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17" y="1371131"/>
            <a:ext cx="2752882" cy="12626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BE3F22C-885D-41A6-909F-3589F5844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5909" y="1383449"/>
            <a:ext cx="2810792" cy="12972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B213F52-630E-4432-BCC1-0C90F96084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1259" y="1371131"/>
            <a:ext cx="2912071" cy="133561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6F43E2CF-7766-43E4-8192-E5F89BE44A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1249" y="3052880"/>
            <a:ext cx="2752882" cy="12673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452AC879-AF25-41C4-8409-053DE520D8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22348" y="2997005"/>
            <a:ext cx="2810792" cy="130155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4EA111CA-43BE-4302-B0C2-7B50A3561C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6201" y="2964528"/>
            <a:ext cx="2912071" cy="13323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3DBC638B-C18B-401A-BCAD-4AE0F6F744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7161" y="4688944"/>
            <a:ext cx="2761111" cy="12673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304438F2-949E-4B1E-8A0D-230F7DA885D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14028" y="4656274"/>
            <a:ext cx="2819112" cy="13201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A220D9BA-19CF-4075-A0CF-04E54892842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989459" y="4621197"/>
            <a:ext cx="2903610" cy="133514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8" name="箭头: 右 27">
            <a:extLst>
              <a:ext uri="{FF2B5EF4-FFF2-40B4-BE49-F238E27FC236}">
                <a16:creationId xmlns:a16="http://schemas.microsoft.com/office/drawing/2014/main" id="{E3D5D274-F577-4D5D-8AE1-A47CABCB54CA}"/>
              </a:ext>
            </a:extLst>
          </p:cNvPr>
          <p:cNvSpPr/>
          <p:nvPr/>
        </p:nvSpPr>
        <p:spPr>
          <a:xfrm>
            <a:off x="3786389" y="1719330"/>
            <a:ext cx="276896" cy="51515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箭头: 右 28">
            <a:extLst>
              <a:ext uri="{FF2B5EF4-FFF2-40B4-BE49-F238E27FC236}">
                <a16:creationId xmlns:a16="http://schemas.microsoft.com/office/drawing/2014/main" id="{0B8B0368-D903-404E-8C07-57116016F556}"/>
              </a:ext>
            </a:extLst>
          </p:cNvPr>
          <p:cNvSpPr/>
          <p:nvPr/>
        </p:nvSpPr>
        <p:spPr>
          <a:xfrm>
            <a:off x="7446174" y="1705479"/>
            <a:ext cx="276896" cy="51515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箭头: 右 29">
            <a:extLst>
              <a:ext uri="{FF2B5EF4-FFF2-40B4-BE49-F238E27FC236}">
                <a16:creationId xmlns:a16="http://schemas.microsoft.com/office/drawing/2014/main" id="{DE43A7DD-1195-47AB-B88F-BA3EB49C8BC4}"/>
              </a:ext>
            </a:extLst>
          </p:cNvPr>
          <p:cNvSpPr/>
          <p:nvPr/>
        </p:nvSpPr>
        <p:spPr>
          <a:xfrm>
            <a:off x="7460128" y="5070955"/>
            <a:ext cx="276896" cy="51515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箭头: 右 30">
            <a:extLst>
              <a:ext uri="{FF2B5EF4-FFF2-40B4-BE49-F238E27FC236}">
                <a16:creationId xmlns:a16="http://schemas.microsoft.com/office/drawing/2014/main" id="{A0B928BA-D61A-4B38-857B-55D57D90FAAA}"/>
              </a:ext>
            </a:extLst>
          </p:cNvPr>
          <p:cNvSpPr/>
          <p:nvPr/>
        </p:nvSpPr>
        <p:spPr>
          <a:xfrm>
            <a:off x="3786389" y="5031190"/>
            <a:ext cx="276896" cy="51515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箭头: 右 31">
            <a:extLst>
              <a:ext uri="{FF2B5EF4-FFF2-40B4-BE49-F238E27FC236}">
                <a16:creationId xmlns:a16="http://schemas.microsoft.com/office/drawing/2014/main" id="{79A9C93B-37DE-41EF-B209-D33741BF2727}"/>
              </a:ext>
            </a:extLst>
          </p:cNvPr>
          <p:cNvSpPr/>
          <p:nvPr/>
        </p:nvSpPr>
        <p:spPr>
          <a:xfrm rot="5400000">
            <a:off x="1846945" y="4235820"/>
            <a:ext cx="276896" cy="51515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箭头: 右 32">
            <a:extLst>
              <a:ext uri="{FF2B5EF4-FFF2-40B4-BE49-F238E27FC236}">
                <a16:creationId xmlns:a16="http://schemas.microsoft.com/office/drawing/2014/main" id="{20D1F122-AA3E-46EB-8DCD-71881C4A8F5F}"/>
              </a:ext>
            </a:extLst>
          </p:cNvPr>
          <p:cNvSpPr/>
          <p:nvPr/>
        </p:nvSpPr>
        <p:spPr>
          <a:xfrm rot="10800000">
            <a:off x="3800997" y="3429000"/>
            <a:ext cx="276896" cy="51515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箭头: 右 33">
            <a:extLst>
              <a:ext uri="{FF2B5EF4-FFF2-40B4-BE49-F238E27FC236}">
                <a16:creationId xmlns:a16="http://schemas.microsoft.com/office/drawing/2014/main" id="{040E7323-858B-4C86-AD21-BA18264511D5}"/>
              </a:ext>
            </a:extLst>
          </p:cNvPr>
          <p:cNvSpPr/>
          <p:nvPr/>
        </p:nvSpPr>
        <p:spPr>
          <a:xfrm rot="10800000">
            <a:off x="7448323" y="3396803"/>
            <a:ext cx="276896" cy="51515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箭头: 右 34">
            <a:extLst>
              <a:ext uri="{FF2B5EF4-FFF2-40B4-BE49-F238E27FC236}">
                <a16:creationId xmlns:a16="http://schemas.microsoft.com/office/drawing/2014/main" id="{84B7227E-4C6F-47B0-B970-29AFEB160ECA}"/>
              </a:ext>
            </a:extLst>
          </p:cNvPr>
          <p:cNvSpPr/>
          <p:nvPr/>
        </p:nvSpPr>
        <p:spPr>
          <a:xfrm rot="5400000">
            <a:off x="9355753" y="2640208"/>
            <a:ext cx="276896" cy="51515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24351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 animBg="1"/>
      <p:bldP spid="16" grpId="0" animBg="1"/>
      <p:bldP spid="17" grpId="0" animBg="1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700401" y="4535274"/>
            <a:ext cx="112416" cy="11241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360044" y="4535274"/>
            <a:ext cx="307340" cy="307340"/>
          </a:xfrm>
          <a:prstGeom prst="rect">
            <a:avLst/>
          </a:prstGeom>
          <a:solidFill>
            <a:srgbClr val="06A8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443337" y="4264400"/>
            <a:ext cx="224047" cy="22404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68984" y="657146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6A853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面向过程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239BD09-341D-43B2-A25F-97EAB0422286}"/>
              </a:ext>
            </a:extLst>
          </p:cNvPr>
          <p:cNvSpPr/>
          <p:nvPr/>
        </p:nvSpPr>
        <p:spPr>
          <a:xfrm>
            <a:off x="1590541" y="1859340"/>
            <a:ext cx="965271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</a:rPr>
              <a:t>当然，由于想要完成做饭这件事，需要自己定义很多个方法。除此之外，还有很多遇到很多其他问题，比如：</a:t>
            </a:r>
            <a:endParaRPr lang="en-US" altLang="zh-CN" dirty="0">
              <a:solidFill>
                <a:srgbClr val="333333"/>
              </a:solidFill>
              <a:latin typeface="arial" panose="020B0604020202020204" pitchFamily="34" charset="0"/>
            </a:endParaRPr>
          </a:p>
          <a:p>
            <a:pPr algn="just"/>
            <a:endParaRPr lang="zh-CN" altLang="en-US" dirty="0">
              <a:solidFill>
                <a:srgbClr val="333333"/>
              </a:solidFill>
              <a:latin typeface="arial" panose="020B0604020202020204" pitchFamily="34" charset="0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</a:rPr>
              <a:t>我不想吃米饭，我想吃粉面。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</a:rPr>
              <a:t>上次买的菜家里面还有，不需要去买菜。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</a:rPr>
              <a:t>中午吃剩下的菜家里面还有，直接热一热就可以吃了。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</a:rPr>
              <a:t>这次去的一家超市提供洗菜服务，不需要我们自己洗菜了。</a:t>
            </a:r>
            <a:endParaRPr lang="en-US" altLang="zh-CN" dirty="0">
              <a:solidFill>
                <a:srgbClr val="333333"/>
              </a:solidFill>
              <a:latin typeface="arial" panose="020B0604020202020204" pitchFamily="34" charset="0"/>
            </a:endParaRPr>
          </a:p>
          <a:p>
            <a:pPr marL="342900" indent="-342900" algn="just">
              <a:buFont typeface="+mj-lt"/>
              <a:buAutoNum type="arabicPeriod"/>
            </a:pPr>
            <a:endParaRPr lang="zh-CN" altLang="en-US" dirty="0">
              <a:solidFill>
                <a:srgbClr val="333333"/>
              </a:solidFill>
              <a:latin typeface="arial" panose="020B0604020202020204" pitchFamily="34" charset="0"/>
            </a:endParaRPr>
          </a:p>
          <a:p>
            <a:pPr algn="just"/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</a:rPr>
              <a:t>以上这些突发事件，在编程中就叫做需求变更或者新的需求，这种事情发生是必然会发生的。</a:t>
            </a:r>
          </a:p>
          <a:p>
            <a:pPr algn="just"/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</a:rPr>
              <a:t>那么，有新的需求了怎么办，上面这种自己动手做饭的场景，就只能重新拼凑咯。</a:t>
            </a:r>
            <a:endParaRPr lang="zh-CN" altLang="en-US" b="0" i="0" dirty="0">
              <a:solidFill>
                <a:srgbClr val="333333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23115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  <p:bldP spid="17" grpId="0" animBg="1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700401" y="4535274"/>
            <a:ext cx="112416" cy="11241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360044" y="4535274"/>
            <a:ext cx="307340" cy="307340"/>
          </a:xfrm>
          <a:prstGeom prst="rect">
            <a:avLst/>
          </a:prstGeom>
          <a:solidFill>
            <a:srgbClr val="06A8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443337" y="4264400"/>
            <a:ext cx="224047" cy="22404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68984" y="657146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6A853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面向过程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B075B8F-ACDC-4D2A-99E3-024DAE51D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1001" y="1355311"/>
            <a:ext cx="6858000" cy="3980957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F925746-A5D9-490C-97F8-8E0C3C3F167B}"/>
              </a:ext>
            </a:extLst>
          </p:cNvPr>
          <p:cNvSpPr txBox="1"/>
          <p:nvPr/>
        </p:nvSpPr>
        <p:spPr>
          <a:xfrm>
            <a:off x="2480711" y="5502689"/>
            <a:ext cx="7230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如果生活中每件事都用面向过程的思想去做的话，结果只有一个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4603881-AF74-44FB-A66B-B2F4DFD78451}"/>
              </a:ext>
            </a:extLst>
          </p:cNvPr>
          <p:cNvSpPr txBox="1"/>
          <p:nvPr/>
        </p:nvSpPr>
        <p:spPr>
          <a:xfrm>
            <a:off x="3530339" y="5931985"/>
            <a:ext cx="72305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累趴了！生无可恋！</a:t>
            </a:r>
          </a:p>
        </p:txBody>
      </p:sp>
    </p:spTree>
    <p:extLst>
      <p:ext uri="{BB962C8B-B14F-4D97-AF65-F5344CB8AC3E}">
        <p14:creationId xmlns:p14="http://schemas.microsoft.com/office/powerpoint/2010/main" val="31752889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  <p:bldP spid="17" grpId="0" animBg="1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845184" y="1353871"/>
            <a:ext cx="4864100" cy="18955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867256" y="1523562"/>
            <a:ext cx="4842028" cy="15723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n w="9525" cmpd="sng">
                  <a:noFill/>
                  <a:prstDash val="solid"/>
                </a:ln>
                <a:latin typeface="微软雅黑" panose="020B0503020204020204" pitchFamily="34" charset="-122"/>
                <a:ea typeface="微软雅黑" panose="020B0503020204020204" pitchFamily="34" charset="-122"/>
              </a:rPr>
              <a:t>是一种解决问题的思路</a:t>
            </a:r>
            <a:endParaRPr lang="en-US" altLang="zh-CN" sz="1600" dirty="0">
              <a:ln w="9525" cmpd="sng">
                <a:noFill/>
                <a:prstDash val="solid"/>
              </a:ln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关注的是解决问题所需要的对象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优点：省事，易于修改，可复用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缺点：反正我不知道</a:t>
            </a:r>
            <a:endParaRPr lang="zh-CN" altLang="en-US" sz="1600" dirty="0">
              <a:ln w="9525" cmpd="sng">
                <a:noFill/>
                <a:prstDash val="solid"/>
              </a:ln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9160860" y="5844653"/>
            <a:ext cx="20650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请输入文描述这里</a:t>
            </a:r>
          </a:p>
        </p:txBody>
      </p:sp>
      <p:sp>
        <p:nvSpPr>
          <p:cNvPr id="14" name="矩形 13"/>
          <p:cNvSpPr/>
          <p:nvPr/>
        </p:nvSpPr>
        <p:spPr>
          <a:xfrm>
            <a:off x="700401" y="4535274"/>
            <a:ext cx="112416" cy="11241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360044" y="4535274"/>
            <a:ext cx="307340" cy="307340"/>
          </a:xfrm>
          <a:prstGeom prst="rect">
            <a:avLst/>
          </a:prstGeom>
          <a:solidFill>
            <a:srgbClr val="06A8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443337" y="4264400"/>
            <a:ext cx="224047" cy="22404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68984" y="657146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6A853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面向过程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F8E4F1F-752F-45A2-B152-467BBC240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1471" y="3780576"/>
            <a:ext cx="3095625" cy="212407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EBC7ADB-427F-46A7-9EC4-AFB680E9282A}"/>
              </a:ext>
            </a:extLst>
          </p:cNvPr>
          <p:cNvSpPr txBox="1"/>
          <p:nvPr/>
        </p:nvSpPr>
        <p:spPr>
          <a:xfrm>
            <a:off x="4452871" y="5953259"/>
            <a:ext cx="3036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打开</a:t>
            </a:r>
            <a:r>
              <a:rPr lang="en-US" altLang="zh-CN" dirty="0"/>
              <a:t>APP</a:t>
            </a:r>
            <a:r>
              <a:rPr lang="zh-CN" altLang="en-US" dirty="0"/>
              <a:t>，想吃什么随便点</a:t>
            </a:r>
          </a:p>
        </p:txBody>
      </p:sp>
    </p:spTree>
    <p:extLst>
      <p:ext uri="{BB962C8B-B14F-4D97-AF65-F5344CB8AC3E}">
        <p14:creationId xmlns:p14="http://schemas.microsoft.com/office/powerpoint/2010/main" val="36401816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8" grpId="0"/>
      <p:bldP spid="5" grpId="0"/>
      <p:bldP spid="14" grpId="0" animBg="1"/>
      <p:bldP spid="16" grpId="0" animBg="1"/>
      <p:bldP spid="17" grpId="0" animBg="1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62399" y="805934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rgbClr val="06A853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+mn-ea"/>
              </a:rPr>
              <a:t>面向对象</a:t>
            </a:r>
            <a:endParaRPr lang="zh-CN" altLang="en-US" sz="2800" dirty="0">
              <a:solidFill>
                <a:srgbClr val="06A853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2933699"/>
            <a:ext cx="5200649" cy="2781301"/>
          </a:xfrm>
          <a:prstGeom prst="rect">
            <a:avLst/>
          </a:prstGeom>
          <a:solidFill>
            <a:srgbClr val="06A8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118529" y="5231884"/>
            <a:ext cx="2877818" cy="3443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1600" dirty="0">
                <a:ln w="9525" cmpd="sng">
                  <a:noFill/>
                  <a:prstDash val="solid"/>
                </a:ln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有钱付就得了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492407" y="2131476"/>
            <a:ext cx="110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n w="9525" cmpd="sng">
                  <a:noFill/>
                  <a:prstDash val="solid"/>
                </a:ln>
                <a:solidFill>
                  <a:srgbClr val="06A85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点餐</a:t>
            </a:r>
          </a:p>
        </p:txBody>
      </p:sp>
      <p:sp>
        <p:nvSpPr>
          <p:cNvPr id="8" name="矩形 7"/>
          <p:cNvSpPr/>
          <p:nvPr/>
        </p:nvSpPr>
        <p:spPr>
          <a:xfrm>
            <a:off x="6351205" y="1351761"/>
            <a:ext cx="5590947" cy="4364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dirty="0"/>
              <a:t>美团，饿了么</a:t>
            </a:r>
            <a:r>
              <a:rPr lang="en-US" altLang="zh-CN" dirty="0"/>
              <a:t>…</a:t>
            </a:r>
            <a:endParaRPr lang="zh-CN" altLang="en-US" sz="1400" dirty="0">
              <a:latin typeface="微软雅黑 Light" charset="0"/>
              <a:ea typeface="微软雅黑 Light" charset="0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003542" y="2537557"/>
            <a:ext cx="85725" cy="791528"/>
            <a:chOff x="6397667" y="2347912"/>
            <a:chExt cx="85725" cy="791528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6440531" y="2382600"/>
              <a:ext cx="0" cy="75684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椭圆 10"/>
            <p:cNvSpPr/>
            <p:nvPr/>
          </p:nvSpPr>
          <p:spPr>
            <a:xfrm>
              <a:off x="6397667" y="2347912"/>
              <a:ext cx="85725" cy="85725"/>
            </a:xfrm>
            <a:prstGeom prst="ellipse">
              <a:avLst/>
            </a:prstGeom>
            <a:solidFill>
              <a:srgbClr val="06A8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/>
        </p:nvSpPr>
        <p:spPr>
          <a:xfrm>
            <a:off x="6351206" y="4068350"/>
            <a:ext cx="5590946" cy="362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dirty="0"/>
              <a:t>送达时间：</a:t>
            </a:r>
            <a:r>
              <a:rPr lang="en-US" altLang="zh-CN" dirty="0"/>
              <a:t>12</a:t>
            </a:r>
            <a:r>
              <a:rPr lang="zh-CN" altLang="en-US" dirty="0"/>
              <a:t>点</a:t>
            </a:r>
            <a:r>
              <a:rPr lang="en-US" altLang="zh-CN" dirty="0"/>
              <a:t>10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5492407" y="3583721"/>
            <a:ext cx="110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n w="9525" cmpd="sng">
                  <a:noFill/>
                  <a:prstDash val="solid"/>
                </a:ln>
                <a:solidFill>
                  <a:srgbClr val="06A85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送达时间</a:t>
            </a:r>
          </a:p>
        </p:txBody>
      </p:sp>
      <p:grpSp>
        <p:nvGrpSpPr>
          <p:cNvPr id="18" name="组合 17"/>
          <p:cNvGrpSpPr/>
          <p:nvPr/>
        </p:nvGrpSpPr>
        <p:grpSpPr>
          <a:xfrm>
            <a:off x="5998779" y="3989806"/>
            <a:ext cx="85725" cy="791528"/>
            <a:chOff x="6397667" y="3800157"/>
            <a:chExt cx="85725" cy="791528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6440531" y="3834845"/>
              <a:ext cx="0" cy="75684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椭圆 15"/>
            <p:cNvSpPr/>
            <p:nvPr/>
          </p:nvSpPr>
          <p:spPr>
            <a:xfrm>
              <a:off x="6397667" y="3800157"/>
              <a:ext cx="85725" cy="85725"/>
            </a:xfrm>
            <a:prstGeom prst="ellipse">
              <a:avLst/>
            </a:prstGeom>
            <a:solidFill>
              <a:srgbClr val="06A8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矩形 18"/>
          <p:cNvSpPr/>
          <p:nvPr/>
        </p:nvSpPr>
        <p:spPr>
          <a:xfrm>
            <a:off x="6351206" y="5416035"/>
            <a:ext cx="5590946" cy="4364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dirty="0">
                <a:sym typeface="+mn-ea"/>
              </a:rPr>
              <a:t>不要辣，可乐加冰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5492407" y="5033308"/>
            <a:ext cx="1338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n w="9525" cmpd="sng">
                  <a:noFill/>
                  <a:prstDash val="solid"/>
                </a:ln>
                <a:solidFill>
                  <a:srgbClr val="06A85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备注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5998779" y="5439393"/>
            <a:ext cx="85725" cy="791528"/>
            <a:chOff x="6397667" y="3800157"/>
            <a:chExt cx="85725" cy="791528"/>
          </a:xfrm>
        </p:grpSpPr>
        <p:cxnSp>
          <p:nvCxnSpPr>
            <p:cNvPr id="22" name="直接连接符 21"/>
            <p:cNvCxnSpPr/>
            <p:nvPr/>
          </p:nvCxnSpPr>
          <p:spPr>
            <a:xfrm>
              <a:off x="6440531" y="3834845"/>
              <a:ext cx="0" cy="75684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椭圆 22"/>
            <p:cNvSpPr/>
            <p:nvPr/>
          </p:nvSpPr>
          <p:spPr>
            <a:xfrm>
              <a:off x="6397667" y="3800157"/>
              <a:ext cx="85725" cy="85725"/>
            </a:xfrm>
            <a:prstGeom prst="ellipse">
              <a:avLst/>
            </a:prstGeom>
            <a:solidFill>
              <a:srgbClr val="06A8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455B64C8-CAC8-4F3B-904A-19BDE253E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07" y="2039933"/>
            <a:ext cx="4940121" cy="30875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80D88A36-885B-4033-9229-A8EB3CBD6680}"/>
              </a:ext>
            </a:extLst>
          </p:cNvPr>
          <p:cNvSpPr txBox="1"/>
          <p:nvPr/>
        </p:nvSpPr>
        <p:spPr>
          <a:xfrm>
            <a:off x="5492407" y="853105"/>
            <a:ext cx="110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n w="9525" cmpd="sng">
                  <a:noFill/>
                  <a:prstDash val="solid"/>
                </a:ln>
                <a:solidFill>
                  <a:srgbClr val="06A85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打开软件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E6DA6320-5666-4971-A63F-ECAD7A47F727}"/>
              </a:ext>
            </a:extLst>
          </p:cNvPr>
          <p:cNvGrpSpPr/>
          <p:nvPr/>
        </p:nvGrpSpPr>
        <p:grpSpPr>
          <a:xfrm>
            <a:off x="6003542" y="1259186"/>
            <a:ext cx="85725" cy="791528"/>
            <a:chOff x="6397667" y="2347912"/>
            <a:chExt cx="85725" cy="791528"/>
          </a:xfrm>
        </p:grpSpPr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5AC89587-D4F7-48DA-B9CB-C87EDA39375C}"/>
                </a:ext>
              </a:extLst>
            </p:cNvPr>
            <p:cNvCxnSpPr/>
            <p:nvPr/>
          </p:nvCxnSpPr>
          <p:spPr>
            <a:xfrm>
              <a:off x="6440531" y="2382600"/>
              <a:ext cx="0" cy="75684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2C588F3F-DAB9-4933-B453-6AD621A87949}"/>
                </a:ext>
              </a:extLst>
            </p:cNvPr>
            <p:cNvSpPr/>
            <p:nvPr/>
          </p:nvSpPr>
          <p:spPr>
            <a:xfrm>
              <a:off x="6397667" y="2347912"/>
              <a:ext cx="85725" cy="85725"/>
            </a:xfrm>
            <a:prstGeom prst="ellipse">
              <a:avLst/>
            </a:prstGeom>
            <a:solidFill>
              <a:srgbClr val="06A8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8" name="矩形 27">
            <a:extLst>
              <a:ext uri="{FF2B5EF4-FFF2-40B4-BE49-F238E27FC236}">
                <a16:creationId xmlns:a16="http://schemas.microsoft.com/office/drawing/2014/main" id="{7F78B1FC-E69A-4D1C-8352-C44330A9FDF4}"/>
              </a:ext>
            </a:extLst>
          </p:cNvPr>
          <p:cNvSpPr/>
          <p:nvPr/>
        </p:nvSpPr>
        <p:spPr>
          <a:xfrm>
            <a:off x="6351205" y="2661382"/>
            <a:ext cx="5590947" cy="4364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dirty="0"/>
              <a:t>红烧肉，糖醋鱼，可乐一瓶</a:t>
            </a:r>
            <a:endParaRPr lang="zh-CN" altLang="en-US" sz="1400" dirty="0">
              <a:latin typeface="微软雅黑 Light" charset="0"/>
              <a:ea typeface="微软雅黑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11037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6" grpId="0"/>
      <p:bldP spid="7" grpId="0"/>
      <p:bldP spid="8" grpId="0"/>
      <p:bldP spid="13" grpId="0"/>
      <p:bldP spid="14" grpId="0"/>
      <p:bldP spid="19" grpId="0"/>
      <p:bldP spid="20" grpId="0"/>
      <p:bldP spid="24" grpId="0"/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40EE3AF-383D-4A4A-BEC2-FCBE41659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783" y="1901035"/>
            <a:ext cx="3028950" cy="40767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257783" y="433870"/>
            <a:ext cx="5303157" cy="1467166"/>
            <a:chOff x="257783" y="433870"/>
            <a:chExt cx="5303157" cy="1467166"/>
          </a:xfrm>
        </p:grpSpPr>
        <p:sp>
          <p:nvSpPr>
            <p:cNvPr id="6" name="矩形 5"/>
            <p:cNvSpPr/>
            <p:nvPr/>
          </p:nvSpPr>
          <p:spPr>
            <a:xfrm>
              <a:off x="257783" y="433870"/>
              <a:ext cx="5303157" cy="1467166"/>
            </a:xfrm>
            <a:prstGeom prst="rect">
              <a:avLst/>
            </a:prstGeom>
            <a:solidFill>
              <a:srgbClr val="06A8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28715" y="844287"/>
              <a:ext cx="4851444" cy="6463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万物皆对象</a:t>
              </a:r>
              <a:endPara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3994138" y="2785223"/>
            <a:ext cx="68820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[</a:t>
            </a:r>
            <a:r>
              <a:rPr lang="zh-CN" altLang="en-US" dirty="0"/>
              <a:t>对象</a:t>
            </a:r>
            <a:r>
              <a:rPr lang="en-US" altLang="zh-CN" dirty="0"/>
              <a:t>/</a:t>
            </a:r>
            <a:r>
              <a:rPr lang="zh-CN" altLang="en-US" dirty="0"/>
              <a:t>类</a:t>
            </a:r>
            <a:r>
              <a:rPr lang="en-US" altLang="zh-CN" dirty="0"/>
              <a:t>]</a:t>
            </a:r>
            <a:r>
              <a:rPr lang="zh-CN" altLang="en-US" dirty="0"/>
              <a:t>就是对事物的一种抽象描述。现实世界中的事物，都可以用「数据</a:t>
            </a:r>
            <a:r>
              <a:rPr lang="en-US" altLang="zh-CN" dirty="0"/>
              <a:t>/</a:t>
            </a:r>
            <a:r>
              <a:rPr lang="zh-CN" altLang="en-US" dirty="0"/>
              <a:t>属性」和「能力</a:t>
            </a:r>
            <a:r>
              <a:rPr lang="en-US" altLang="zh-CN" dirty="0"/>
              <a:t>/</a:t>
            </a:r>
            <a:r>
              <a:rPr lang="zh-CN" altLang="en-US" dirty="0"/>
              <a:t>方法」来描述。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比如我要描述一个人，「数据</a:t>
            </a:r>
            <a:r>
              <a:rPr lang="en-US" altLang="zh-CN" dirty="0"/>
              <a:t>/</a:t>
            </a:r>
            <a:r>
              <a:rPr lang="zh-CN" altLang="en-US" dirty="0"/>
              <a:t>属性」就是他的年龄、性别、身高体重，「能力</a:t>
            </a:r>
            <a:r>
              <a:rPr lang="en-US" altLang="zh-CN" dirty="0"/>
              <a:t>/</a:t>
            </a:r>
            <a:r>
              <a:rPr lang="zh-CN" altLang="en-US" dirty="0"/>
              <a:t>方法」就是他能做什么工作，承担什么样的责任。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描述一个外卖软件，「数据</a:t>
            </a:r>
            <a:r>
              <a:rPr lang="en-US" altLang="zh-CN" dirty="0"/>
              <a:t>/</a:t>
            </a:r>
            <a:r>
              <a:rPr lang="zh-CN" altLang="en-US" dirty="0"/>
              <a:t>属性」就是他包含的菜品，而「能力</a:t>
            </a:r>
            <a:r>
              <a:rPr lang="en-US" altLang="zh-CN" dirty="0"/>
              <a:t>/</a:t>
            </a:r>
            <a:r>
              <a:rPr lang="zh-CN" altLang="en-US" dirty="0"/>
              <a:t>方法」就是他可以点餐。</a:t>
            </a:r>
          </a:p>
        </p:txBody>
      </p:sp>
    </p:spTree>
    <p:extLst>
      <p:ext uri="{BB962C8B-B14F-4D97-AF65-F5344CB8AC3E}">
        <p14:creationId xmlns:p14="http://schemas.microsoft.com/office/powerpoint/2010/main" val="41006444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403_10"/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7379527" y="2870417"/>
            <a:ext cx="6454999" cy="4574464"/>
          </a:xfrm>
          <a:prstGeom prst="ellipse">
            <a:avLst/>
          </a:prstGeom>
          <a:effectLst/>
        </p:spPr>
      </p:pic>
      <p:pic>
        <p:nvPicPr>
          <p:cNvPr id="3" name="图片 2" descr="0403_1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6724887" y="-301100"/>
            <a:ext cx="7202336" cy="4000544"/>
          </a:xfrm>
          <a:prstGeom prst="ellipse">
            <a:avLst/>
          </a:prstGeom>
          <a:effectLst/>
        </p:spPr>
      </p:pic>
      <p:sp>
        <p:nvSpPr>
          <p:cNvPr id="5" name="椭圆 4"/>
          <p:cNvSpPr/>
          <p:nvPr/>
        </p:nvSpPr>
        <p:spPr>
          <a:xfrm>
            <a:off x="-2032000" y="-2705100"/>
            <a:ext cx="11442700" cy="123412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782911" y="1851842"/>
            <a:ext cx="3877985" cy="8254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>
                <a:solidFill>
                  <a:srgbClr val="06A853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面向对象三大特点</a:t>
            </a:r>
            <a:endParaRPr lang="zh-CN" altLang="en-US" sz="3200" dirty="0">
              <a:solidFill>
                <a:srgbClr val="06A853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82911" y="3089085"/>
            <a:ext cx="7833186" cy="19580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charset="0"/>
                <a:ea typeface="微软雅黑 Light" charset="0"/>
              </a:rPr>
              <a:t>封装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charset="0"/>
              <a:ea typeface="微软雅黑 Light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charset="0"/>
                <a:ea typeface="微软雅黑 Light" charset="0"/>
              </a:rPr>
              <a:t>继承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charset="0"/>
              <a:ea typeface="微软雅黑 Light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charset="0"/>
                <a:ea typeface="微软雅黑 Light" charset="0"/>
              </a:rPr>
              <a:t>多态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微软雅黑 Light" charset="0"/>
              <a:ea typeface="微软雅黑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96096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自定义 1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8282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A000520141126A08KPBG</Template>
  <TotalTime>6603</TotalTime>
  <Words>781</Words>
  <Application>Microsoft Office PowerPoint</Application>
  <PresentationFormat>宽屏</PresentationFormat>
  <Paragraphs>78</Paragraphs>
  <Slides>12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4" baseType="lpstr">
      <vt:lpstr>等线</vt:lpstr>
      <vt:lpstr>思源黑体 CN Heavy</vt:lpstr>
      <vt:lpstr>思源黑体 CN Light</vt:lpstr>
      <vt:lpstr>宋体</vt:lpstr>
      <vt:lpstr>微软雅黑</vt:lpstr>
      <vt:lpstr>微软雅黑 Light</vt:lpstr>
      <vt:lpstr>Arial</vt:lpstr>
      <vt:lpstr>Arial</vt:lpstr>
      <vt:lpstr>Calibri</vt:lpstr>
      <vt:lpstr>Calibri Light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China</dc:creator>
  <cp:lastModifiedBy>VIP011</cp:lastModifiedBy>
  <cp:revision>600</cp:revision>
  <dcterms:created xsi:type="dcterms:W3CDTF">2015-11-26T12:54:06Z</dcterms:created>
  <dcterms:modified xsi:type="dcterms:W3CDTF">2019-06-23T20:47:21Z</dcterms:modified>
</cp:coreProperties>
</file>